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224" r:id="rId1"/>
  </p:sldMasterIdLst>
  <p:notesMasterIdLst>
    <p:notesMasterId r:id="rId13"/>
  </p:notesMasterIdLst>
  <p:handoutMasterIdLst>
    <p:handoutMasterId r:id="rId14"/>
  </p:handoutMasterIdLst>
  <p:sldIdLst>
    <p:sldId id="274" r:id="rId2"/>
    <p:sldId id="519" r:id="rId3"/>
    <p:sldId id="518" r:id="rId4"/>
    <p:sldId id="610" r:id="rId5"/>
    <p:sldId id="619" r:id="rId6"/>
    <p:sldId id="614" r:id="rId7"/>
    <p:sldId id="613" r:id="rId8"/>
    <p:sldId id="612" r:id="rId9"/>
    <p:sldId id="615" r:id="rId10"/>
    <p:sldId id="617" r:id="rId11"/>
    <p:sldId id="618" r:id="rId12"/>
  </p:sldIdLst>
  <p:sldSz cx="12192000" cy="6858000"/>
  <p:notesSz cx="6797675" cy="9928225"/>
  <p:embeddedFontLst>
    <p:embeddedFont>
      <p:font typeface="Source Sans Pro Semibold" panose="020B0604020202020204" charset="0"/>
      <p:bold r:id="rId15"/>
      <p:boldItalic r:id="rId16"/>
    </p:embeddedFont>
    <p:embeddedFont>
      <p:font typeface="Myriad Pro" panose="020B050303040302020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 Anthony Melo" initials="MA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E8F1EE"/>
    <a:srgbClr val="14742B"/>
    <a:srgbClr val="3AAA91"/>
    <a:srgbClr val="963634"/>
    <a:srgbClr val="516AA0"/>
    <a:srgbClr val="895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 varScale="1">
        <p:scale>
          <a:sx n="166" d="100"/>
          <a:sy n="166" d="100"/>
        </p:scale>
        <p:origin x="80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292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DF41B-3BC5-4E0E-872E-93F0A4C23E6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128658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F8D4C-3662-470C-B9AD-3D3921C4A96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612376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4400" cap="all" baseline="0"/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rgbClr val="516A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268760"/>
            <a:ext cx="2743200" cy="4608512"/>
          </a:xfrm>
        </p:spPr>
        <p:txBody>
          <a:bodyPr vert="eaVert" anchor="b"/>
          <a:lstStyle/>
          <a:p>
            <a:r>
              <a:rPr lang="pt-BR"/>
              <a:t>Clique para editar o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268760"/>
            <a:ext cx="8026400" cy="4608512"/>
          </a:xfrm>
        </p:spPr>
        <p:txBody>
          <a:bodyPr vert="eaVert"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AAA91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pt-BR"/>
              <a:t>Clique para editar o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6876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516A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3076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26876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516AA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03076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097059" y="1412776"/>
            <a:ext cx="0" cy="4392488"/>
          </a:xfrm>
          <a:prstGeom prst="line">
            <a:avLst/>
          </a:prstGeom>
          <a:ln w="19050">
            <a:solidFill>
              <a:srgbClr val="516A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estilo do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379553"/>
            <a:ext cx="2852928" cy="987517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pt-BR" dirty="0"/>
              <a:t>Clique para editar 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379552"/>
            <a:ext cx="7620000" cy="4365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718025"/>
            <a:ext cx="2852928" cy="33209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702131" y="1379552"/>
            <a:ext cx="0" cy="4569728"/>
          </a:xfrm>
          <a:prstGeom prst="line">
            <a:avLst/>
          </a:prstGeom>
          <a:ln w="19050">
            <a:solidFill>
              <a:srgbClr val="516A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68760"/>
            <a:ext cx="2856907" cy="1042901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1314482"/>
            <a:ext cx="7872520" cy="4535015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609880"/>
            <a:ext cx="2852928" cy="32396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83765" y="188640"/>
            <a:ext cx="8064896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340768"/>
            <a:ext cx="11521280" cy="4680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b="1" kern="1200" spc="-100" baseline="0">
          <a:solidFill>
            <a:srgbClr val="3AAA9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21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407368" y="980728"/>
            <a:ext cx="6552728" cy="3600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Proposta da Secretaria da Educação: variação total da cota-parte</a:t>
            </a: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394671"/>
            <a:ext cx="5544616" cy="505866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581" y="1484784"/>
            <a:ext cx="528799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93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407368" y="980728"/>
            <a:ext cx="10801200" cy="3600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Cenário Alternativo: variação total da cota-parte</a:t>
            </a: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340768"/>
            <a:ext cx="5472608" cy="499296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1412776"/>
            <a:ext cx="5393683" cy="492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0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46960" y="1979469"/>
            <a:ext cx="7543800" cy="2048879"/>
          </a:xfrm>
        </p:spPr>
        <p:txBody>
          <a:bodyPr>
            <a:normAutofit/>
          </a:bodyPr>
          <a:lstStyle/>
          <a:p>
            <a:pPr algn="ctr"/>
            <a:r>
              <a:rPr lang="pt-BR" sz="2700" dirty="0">
                <a:latin typeface="+mn-lt"/>
              </a:rPr>
              <a:t>REPASSE DO ICMS EM SP – ÍNDICE DE EDUCAÇÃO  </a:t>
            </a:r>
          </a:p>
        </p:txBody>
      </p:sp>
    </p:spTree>
    <p:extLst>
      <p:ext uri="{BB962C8B-B14F-4D97-AF65-F5344CB8AC3E}">
        <p14:creationId xmlns:p14="http://schemas.microsoft.com/office/powerpoint/2010/main" val="146050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7368" y="980728"/>
            <a:ext cx="7543800" cy="1088068"/>
          </a:xfrm>
        </p:spPr>
        <p:txBody>
          <a:bodyPr>
            <a:normAutofit/>
          </a:bodyPr>
          <a:lstStyle/>
          <a:p>
            <a:r>
              <a:rPr lang="pt-BR" sz="2100" dirty="0">
                <a:latin typeface="+mn-lt"/>
              </a:rPr>
              <a:t>Repasse ICMS Estado de SP: Critério Atual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27448" y="2043078"/>
            <a:ext cx="8568952" cy="34563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sz="1800" b="1" dirty="0">
                <a:latin typeface="Calibri" panose="020F0502020204030204" pitchFamily="34" charset="0"/>
                <a:cs typeface="Calibri" panose="020F0502020204030204" pitchFamily="34" charset="0"/>
              </a:rPr>
              <a:t>Lei n.º 8.510, de 29 de dezembro de 1993. </a:t>
            </a: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76% VAF;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13%  população;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5% receita tributária própria;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3% área cultivada;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0,5% área dos reservatórios de água destinados à geração de energia;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0,5% espaços territoriais protegidos;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2% distribuição igualitária.</a:t>
            </a:r>
          </a:p>
        </p:txBody>
      </p:sp>
    </p:spTree>
    <p:extLst>
      <p:ext uri="{BB962C8B-B14F-4D97-AF65-F5344CB8AC3E}">
        <p14:creationId xmlns:p14="http://schemas.microsoft.com/office/powerpoint/2010/main" val="240380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7368" y="980728"/>
            <a:ext cx="7543800" cy="1088068"/>
          </a:xfrm>
        </p:spPr>
        <p:txBody>
          <a:bodyPr>
            <a:normAutofit/>
          </a:bodyPr>
          <a:lstStyle/>
          <a:p>
            <a:r>
              <a:rPr lang="pt-BR" sz="2100" dirty="0">
                <a:latin typeface="+mn-lt"/>
              </a:rPr>
              <a:t>Repasse ICMS Estado de SP</a:t>
            </a:r>
            <a:r>
              <a:rPr lang="pt-BR" sz="2100" dirty="0" smtClean="0">
                <a:latin typeface="+mn-lt"/>
              </a:rPr>
              <a:t>: Propostas</a:t>
            </a:r>
            <a:endParaRPr lang="pt-BR" sz="2100" dirty="0">
              <a:latin typeface="+mn-lt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5400" y="2564904"/>
            <a:ext cx="8568952" cy="34563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Proposta da Secretaria da Educação</a:t>
            </a: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pt-B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75%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VAF; </a:t>
            </a:r>
            <a:endParaRPr lang="pt-B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pt-B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18,5% indicador de educação;</a:t>
            </a: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pt-B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%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receita tributária própria;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t-B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0,5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% espaços territoriais </a:t>
            </a:r>
            <a:r>
              <a:rPr lang="pt-B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protegidos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5447928" y="2492896"/>
            <a:ext cx="8568952" cy="3456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pt-BR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Cenário Alternativo</a:t>
            </a:r>
            <a:endParaRPr lang="pt-BR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pt-B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75% VAF;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t-B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10% indicador de educação;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t-B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8,5% população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t-B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6% receita tributária própria;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t-B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0,5% espaços territoriais protegidos.</a:t>
            </a: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34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Notas sobre as simulações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 maior parte dos dados são do ano de 2016, para simular a distribuição de 2018</a:t>
            </a:r>
          </a:p>
          <a:p>
            <a:pPr lvl="1"/>
            <a:r>
              <a:rPr lang="pt-BR" dirty="0" smtClean="0"/>
              <a:t>Exceção: dados de educação, que são os mais recentes possíveis</a:t>
            </a:r>
          </a:p>
          <a:p>
            <a:pPr lvl="2"/>
            <a:r>
              <a:rPr lang="pt-BR" dirty="0" smtClean="0"/>
              <a:t>Prova Brasil: 2017 (e 2015 para calcular a evolução)</a:t>
            </a:r>
          </a:p>
          <a:p>
            <a:pPr lvl="2"/>
            <a:r>
              <a:rPr lang="pt-BR" dirty="0" smtClean="0"/>
              <a:t>ANA: 2016 (e 2014 para calcular a evolução)</a:t>
            </a:r>
          </a:p>
          <a:p>
            <a:pPr lvl="2"/>
            <a:r>
              <a:rPr lang="pt-BR" dirty="0" smtClean="0"/>
              <a:t>Taxas de reprovação e abandono: 2017</a:t>
            </a:r>
          </a:p>
          <a:p>
            <a:pPr lvl="2"/>
            <a:r>
              <a:rPr lang="pt-BR" dirty="0" smtClean="0"/>
              <a:t>Matrículas: 2016</a:t>
            </a:r>
          </a:p>
          <a:p>
            <a:pPr lvl="1"/>
            <a:endParaRPr lang="pt-BR" dirty="0"/>
          </a:p>
          <a:p>
            <a:r>
              <a:rPr lang="pt-BR" dirty="0" smtClean="0"/>
              <a:t>Buscou-se reproduzir o índice proposto pela SEDUC, na medida do possível</a:t>
            </a:r>
          </a:p>
          <a:p>
            <a:pPr lvl="1"/>
            <a:r>
              <a:rPr lang="pt-BR" dirty="0" smtClean="0"/>
              <a:t>Para o cálculo da “Medida de Aprendizagem” considerou-se a proporção de alunos abaixo do mínimo adequado (Pobreza Educacional)</a:t>
            </a:r>
          </a:p>
          <a:p>
            <a:pPr lvl="2"/>
            <a:r>
              <a:rPr lang="pt-BR" dirty="0" smtClean="0"/>
              <a:t>Mínimo Prova Brasil Português: 150 pontos</a:t>
            </a:r>
          </a:p>
          <a:p>
            <a:pPr lvl="2"/>
            <a:r>
              <a:rPr lang="pt-BR" dirty="0" smtClean="0"/>
              <a:t>Mínimo Prova Brasil Matemática: 175 pontos</a:t>
            </a:r>
          </a:p>
          <a:p>
            <a:pPr lvl="2"/>
            <a:r>
              <a:rPr lang="pt-BR" dirty="0" smtClean="0"/>
              <a:t>Mínimo ANA Português (prova objetiva): 525 pontos</a:t>
            </a:r>
          </a:p>
        </p:txBody>
      </p:sp>
    </p:spTree>
    <p:extLst>
      <p:ext uri="{BB962C8B-B14F-4D97-AF65-F5344CB8AC3E}">
        <p14:creationId xmlns:p14="http://schemas.microsoft.com/office/powerpoint/2010/main" val="236765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51384" y="1124744"/>
            <a:ext cx="3672408" cy="3600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Proposta da Secretaria da Educação</a:t>
            </a: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240016" y="1124744"/>
            <a:ext cx="367240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Cenário Alternativo</a:t>
            </a: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556792"/>
            <a:ext cx="5130144" cy="468052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407" y="1556792"/>
            <a:ext cx="5130145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41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742788"/>
              </p:ext>
            </p:extLst>
          </p:nvPr>
        </p:nvGraphicFramePr>
        <p:xfrm>
          <a:off x="561900" y="1916832"/>
          <a:ext cx="10934700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0205"/>
                <a:gridCol w="1640205"/>
                <a:gridCol w="1640205"/>
                <a:gridCol w="1640205"/>
                <a:gridCol w="1640205"/>
                <a:gridCol w="1640205"/>
                <a:gridCol w="1093470"/>
              </a:tblGrid>
              <a:tr h="184150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Proposta Secretaria da </a:t>
                      </a:r>
                      <a:r>
                        <a:rPr lang="pt-BR" sz="1100" b="1" u="none" strike="noStrike" dirty="0" smtClean="0">
                          <a:effectLst/>
                        </a:rPr>
                        <a:t>Educação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841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Total Redistribuído</a:t>
                      </a:r>
                      <a:br>
                        <a:rPr lang="pt-BR" sz="1100" u="none" strike="noStrike">
                          <a:effectLst/>
                        </a:rPr>
                      </a:br>
                      <a:r>
                        <a:rPr lang="pt-BR" sz="1100" u="none" strike="noStrike">
                          <a:effectLst/>
                        </a:rPr>
                        <a:t>(milhões de R$)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100" u="sng" strike="noStrike" dirty="0">
                          <a:effectLst/>
                        </a:rPr>
                        <a:t>Regiões Metropolitanas</a:t>
                      </a:r>
                      <a:endParaRPr lang="pt-BR" sz="11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100" u="sng" strike="noStrike" dirty="0">
                          <a:effectLst/>
                        </a:rPr>
                        <a:t>Região Metropolitana de São Paulo</a:t>
                      </a:r>
                      <a:endParaRPr lang="pt-BR" sz="11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100" u="sng" strike="noStrike" dirty="0">
                          <a:effectLst/>
                        </a:rPr>
                        <a:t>Cidade de São Paulo</a:t>
                      </a:r>
                      <a:endParaRPr lang="pt-BR" sz="11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524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Contribuição total</a:t>
                      </a:r>
                      <a:br>
                        <a:rPr lang="pt-BR" sz="1100" u="none" strike="noStrike">
                          <a:effectLst/>
                        </a:rPr>
                      </a:br>
                      <a:r>
                        <a:rPr lang="pt-BR" sz="1100" u="none" strike="noStrike">
                          <a:effectLst/>
                        </a:rPr>
                        <a:t>(milhões de R$)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Participação na redistribuição</a:t>
                      </a:r>
                      <a:br>
                        <a:rPr lang="pt-BR" sz="1100" u="none" strike="noStrike">
                          <a:effectLst/>
                        </a:rPr>
                      </a:br>
                      <a:r>
                        <a:rPr lang="pt-BR" sz="1100" u="none" strike="noStrike">
                          <a:effectLst/>
                        </a:rPr>
                        <a:t>(%)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Contribuição total</a:t>
                      </a:r>
                      <a:br>
                        <a:rPr lang="pt-BR" sz="1100" u="none" strike="noStrike">
                          <a:effectLst/>
                        </a:rPr>
                      </a:br>
                      <a:r>
                        <a:rPr lang="pt-BR" sz="1100" u="none" strike="noStrike">
                          <a:effectLst/>
                        </a:rPr>
                        <a:t>(milhões de reais)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Participação na redistribuição (%)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Contribuição total</a:t>
                      </a:r>
                      <a:br>
                        <a:rPr lang="pt-BR" sz="1100" u="none" strike="noStrike">
                          <a:effectLst/>
                        </a:rPr>
                      </a:br>
                      <a:r>
                        <a:rPr lang="pt-BR" sz="1100" u="none" strike="noStrike">
                          <a:effectLst/>
                        </a:rPr>
                        <a:t>(milhões de R$)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Participação na redistribuição</a:t>
                      </a:r>
                      <a:br>
                        <a:rPr lang="pt-BR" sz="1100" u="none" strike="noStrike">
                          <a:effectLst/>
                        </a:rPr>
                      </a:br>
                      <a:r>
                        <a:rPr lang="pt-BR" sz="1100" u="none" strike="noStrike">
                          <a:effectLst/>
                        </a:rPr>
                        <a:t>(%)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2063,21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1750,33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84,84%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1344,08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65%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869,64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42,15%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970885"/>
              </p:ext>
            </p:extLst>
          </p:nvPr>
        </p:nvGraphicFramePr>
        <p:xfrm>
          <a:off x="561900" y="3861048"/>
          <a:ext cx="10934700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0205"/>
                <a:gridCol w="1640205"/>
                <a:gridCol w="1640205"/>
                <a:gridCol w="1640205"/>
                <a:gridCol w="1640205"/>
                <a:gridCol w="1640205"/>
                <a:gridCol w="1093470"/>
              </a:tblGrid>
              <a:tr h="184150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 smtClean="0">
                          <a:effectLst/>
                        </a:rPr>
                        <a:t>Cenário</a:t>
                      </a:r>
                      <a:r>
                        <a:rPr lang="pt-BR" sz="1100" b="1" u="none" strike="noStrike" baseline="0" dirty="0" smtClean="0">
                          <a:effectLst/>
                        </a:rPr>
                        <a:t> Alternativo</a:t>
                      </a:r>
                      <a:endParaRPr lang="pt-B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841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Total Redistribuído</a:t>
                      </a:r>
                      <a:br>
                        <a:rPr lang="pt-BR" sz="1100" u="none" strike="noStrike">
                          <a:effectLst/>
                        </a:rPr>
                      </a:br>
                      <a:r>
                        <a:rPr lang="pt-BR" sz="1100" u="none" strike="noStrike">
                          <a:effectLst/>
                        </a:rPr>
                        <a:t>(milhões de R$)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100" u="sng" strike="noStrike" dirty="0">
                          <a:effectLst/>
                        </a:rPr>
                        <a:t>Regiões Metropolitanas</a:t>
                      </a:r>
                      <a:endParaRPr lang="pt-BR" sz="11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100" u="sng" strike="noStrike" dirty="0">
                          <a:effectLst/>
                        </a:rPr>
                        <a:t>Região Metropolitana de São Paulo</a:t>
                      </a:r>
                      <a:endParaRPr lang="pt-BR" sz="11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100" u="sng" strike="noStrike" dirty="0">
                          <a:effectLst/>
                        </a:rPr>
                        <a:t>Cidade de São Paulo</a:t>
                      </a:r>
                      <a:endParaRPr lang="pt-BR" sz="11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5524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Contribuição total</a:t>
                      </a:r>
                      <a:br>
                        <a:rPr lang="pt-BR" sz="1100" u="none" strike="noStrike">
                          <a:effectLst/>
                        </a:rPr>
                      </a:br>
                      <a:r>
                        <a:rPr lang="pt-BR" sz="1100" u="none" strike="noStrike">
                          <a:effectLst/>
                        </a:rPr>
                        <a:t>(milhões de R$)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Participação na redistribuição</a:t>
                      </a:r>
                      <a:br>
                        <a:rPr lang="pt-BR" sz="1100" u="none" strike="noStrike">
                          <a:effectLst/>
                        </a:rPr>
                      </a:br>
                      <a:r>
                        <a:rPr lang="pt-BR" sz="1100" u="none" strike="noStrike">
                          <a:effectLst/>
                        </a:rPr>
                        <a:t>(%)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Contribuição total</a:t>
                      </a:r>
                      <a:br>
                        <a:rPr lang="pt-BR" sz="1100" u="none" strike="noStrike">
                          <a:effectLst/>
                        </a:rPr>
                      </a:br>
                      <a:r>
                        <a:rPr lang="pt-BR" sz="1100" u="none" strike="noStrike">
                          <a:effectLst/>
                        </a:rPr>
                        <a:t>(milhões de reais)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Participação na redistribuição (%)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Contribuição total</a:t>
                      </a:r>
                      <a:br>
                        <a:rPr lang="pt-BR" sz="1100" u="none" strike="noStrike">
                          <a:effectLst/>
                        </a:rPr>
                      </a:br>
                      <a:r>
                        <a:rPr lang="pt-BR" sz="1100" u="none" strike="noStrike">
                          <a:effectLst/>
                        </a:rPr>
                        <a:t>(milhões de R$)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u="none" strike="noStrike">
                          <a:effectLst/>
                        </a:rPr>
                        <a:t>Participação na redistribuição</a:t>
                      </a:r>
                      <a:br>
                        <a:rPr lang="pt-BR" sz="1100" u="none" strike="noStrike">
                          <a:effectLst/>
                        </a:rPr>
                      </a:br>
                      <a:r>
                        <a:rPr lang="pt-BR" sz="1100" u="none" strike="noStrike">
                          <a:effectLst/>
                        </a:rPr>
                        <a:t>(%)</a:t>
                      </a:r>
                      <a:endParaRPr lang="pt-BR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793,77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541,94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68,27%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393,02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50%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245,15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30,88%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822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/>
          <a:stretch/>
        </p:blipFill>
        <p:spPr>
          <a:xfrm>
            <a:off x="286405" y="2204864"/>
            <a:ext cx="5377547" cy="331236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/>
          <a:stretch/>
        </p:blipFill>
        <p:spPr>
          <a:xfrm>
            <a:off x="6096000" y="2204864"/>
            <a:ext cx="5377547" cy="3312368"/>
          </a:xfrm>
          <a:prstGeom prst="rect">
            <a:avLst/>
          </a:prstGeom>
        </p:spPr>
      </p:pic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551384" y="1844824"/>
            <a:ext cx="3672408" cy="3600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Proposta da Secretaria da Educação</a:t>
            </a: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312024" y="1844824"/>
            <a:ext cx="367240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Cenário Alternativo</a:t>
            </a: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943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407368" y="980728"/>
            <a:ext cx="3672408" cy="3600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Proposta da Secretaria da Educação</a:t>
            </a: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096000" y="980728"/>
            <a:ext cx="367240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Cenário Alternativo</a:t>
            </a:r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5" y="1276634"/>
            <a:ext cx="5544616" cy="505866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7" y="1268760"/>
            <a:ext cx="5561879" cy="50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038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EPER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3AAA91"/>
      </a:accent1>
      <a:accent2>
        <a:srgbClr val="516AA0"/>
      </a:accent2>
      <a:accent3>
        <a:srgbClr val="AEBAD6"/>
      </a:accent3>
      <a:accent4>
        <a:srgbClr val="A7E1D5"/>
      </a:accent4>
      <a:accent5>
        <a:srgbClr val="7F7F7F"/>
      </a:accent5>
      <a:accent6>
        <a:srgbClr val="BEC7C1"/>
      </a:accent6>
      <a:hlink>
        <a:srgbClr val="0000FF"/>
      </a:hlink>
      <a:folHlink>
        <a:srgbClr val="800080"/>
      </a:folHlink>
    </a:clrScheme>
    <a:fontScheme name="CEPER">
      <a:majorFont>
        <a:latin typeface="Source Sans Pro Semibold"/>
        <a:ea typeface=""/>
        <a:cs typeface=""/>
      </a:majorFont>
      <a:minorFont>
        <a:latin typeface="Myriad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23329</TotalTime>
  <Words>379</Words>
  <Application>Microsoft Office PowerPoint</Application>
  <PresentationFormat>Widescreen</PresentationFormat>
  <Paragraphs>79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Source Sans Pro Semibold</vt:lpstr>
      <vt:lpstr>Myriad Pro</vt:lpstr>
      <vt:lpstr>Calibri</vt:lpstr>
      <vt:lpstr>Wingdings</vt:lpstr>
      <vt:lpstr>Clarity</vt:lpstr>
      <vt:lpstr>Apresentação do PowerPoint</vt:lpstr>
      <vt:lpstr>REPASSE DO ICMS EM SP – ÍNDICE DE EDUCAÇÃO  </vt:lpstr>
      <vt:lpstr>Repasse ICMS Estado de SP: Critério Atual </vt:lpstr>
      <vt:lpstr>Repasse ICMS Estado de SP: Propostas</vt:lpstr>
      <vt:lpstr>Notas sobre as simulações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</dc:creator>
  <cp:lastModifiedBy>Andre Luis Menegatti</cp:lastModifiedBy>
  <cp:revision>1012</cp:revision>
  <cp:lastPrinted>2013-10-04T14:28:02Z</cp:lastPrinted>
  <dcterms:created xsi:type="dcterms:W3CDTF">2013-09-27T12:26:08Z</dcterms:created>
  <dcterms:modified xsi:type="dcterms:W3CDTF">2019-09-13T02:44:38Z</dcterms:modified>
</cp:coreProperties>
</file>